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909" r:id="rId2"/>
  </p:sldMasterIdLst>
  <p:notesMasterIdLst>
    <p:notesMasterId r:id="rId30"/>
  </p:notesMasterIdLst>
  <p:sldIdLst>
    <p:sldId id="327" r:id="rId3"/>
    <p:sldId id="384" r:id="rId4"/>
    <p:sldId id="431" r:id="rId5"/>
    <p:sldId id="457" r:id="rId6"/>
    <p:sldId id="393" r:id="rId7"/>
    <p:sldId id="420" r:id="rId8"/>
    <p:sldId id="391" r:id="rId9"/>
    <p:sldId id="387" r:id="rId10"/>
    <p:sldId id="433" r:id="rId11"/>
    <p:sldId id="437" r:id="rId12"/>
    <p:sldId id="463" r:id="rId13"/>
    <p:sldId id="462" r:id="rId14"/>
    <p:sldId id="473" r:id="rId15"/>
    <p:sldId id="392" r:id="rId16"/>
    <p:sldId id="460" r:id="rId17"/>
    <p:sldId id="470" r:id="rId18"/>
    <p:sldId id="471" r:id="rId19"/>
    <p:sldId id="472" r:id="rId20"/>
    <p:sldId id="469" r:id="rId21"/>
    <p:sldId id="475" r:id="rId22"/>
    <p:sldId id="458" r:id="rId23"/>
    <p:sldId id="461" r:id="rId24"/>
    <p:sldId id="474" r:id="rId25"/>
    <p:sldId id="459" r:id="rId26"/>
    <p:sldId id="409" r:id="rId27"/>
    <p:sldId id="373" r:id="rId28"/>
    <p:sldId id="45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0"/>
    <a:srgbClr val="18171D"/>
    <a:srgbClr val="5B5957"/>
    <a:srgbClr val="D14F45"/>
    <a:srgbClr val="EFF4FB"/>
    <a:srgbClr val="C01D2E"/>
    <a:srgbClr val="3551A2"/>
    <a:srgbClr val="F8931D"/>
    <a:srgbClr val="3551A4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61593" autoAdjust="0"/>
  </p:normalViewPr>
  <p:slideViewPr>
    <p:cSldViewPr snapToGrid="0">
      <p:cViewPr varScale="1">
        <p:scale>
          <a:sx n="79" d="100"/>
          <a:sy n="79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2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3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7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84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76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60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42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03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0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9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6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60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65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49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62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20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90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44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9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6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9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0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8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26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ru-RU" sz="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2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1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9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1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1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2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6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1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9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0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0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77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6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2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3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60" y="1594709"/>
            <a:ext cx="8876190" cy="34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Функционал «Склада 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18134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Коллективная работа с документом</a:t>
            </a:r>
          </a:p>
          <a:p>
            <a:pPr>
              <a:lnSpc>
                <a:spcPct val="150000"/>
              </a:lnSpc>
            </a:pPr>
            <a:r>
              <a:rPr lang="ru-RU" dirty="0"/>
              <a:t>Работа с ячейкам</a:t>
            </a:r>
          </a:p>
          <a:p>
            <a:pPr>
              <a:lnSpc>
                <a:spcPct val="150000"/>
              </a:lnSpc>
            </a:pPr>
            <a:r>
              <a:rPr lang="ru-RU" dirty="0"/>
              <a:t>Работа в </a:t>
            </a:r>
            <a:r>
              <a:rPr lang="ru-RU" dirty="0" err="1"/>
              <a:t>онлайне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Работа с алкоголем</a:t>
            </a:r>
          </a:p>
          <a:p>
            <a:pPr>
              <a:lnSpc>
                <a:spcPct val="150000"/>
              </a:lnSpc>
            </a:pPr>
            <a:r>
              <a:rPr lang="ru-RU" dirty="0"/>
              <a:t>Просмотр справочников, остатков и цен</a:t>
            </a:r>
          </a:p>
        </p:txBody>
      </p:sp>
    </p:spTree>
    <p:extLst>
      <p:ext uri="{BB962C8B-B14F-4D97-AF65-F5344CB8AC3E}">
        <p14:creationId xmlns:p14="http://schemas.microsoft.com/office/powerpoint/2010/main" val="315246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Функционал «Склада 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403669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Коллективная работа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1600200"/>
            <a:ext cx="7386638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Функционал «Склада 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370332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Работа с ячейками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461876"/>
            <a:ext cx="7486650" cy="4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Функционал «Склада 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18134" cy="402336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/>
              <a:t>Функционал «Склада 15» во многом будет взят из «Магазина 15», но складские потребности отличаются от Магазинных, и в «Складе 15» эти особенности складской работы учтены, такие как работа с ячейками и коллективная работа с документом.</a:t>
            </a:r>
          </a:p>
        </p:txBody>
      </p:sp>
    </p:spTree>
    <p:extLst>
      <p:ext uri="{BB962C8B-B14F-4D97-AF65-F5344CB8AC3E}">
        <p14:creationId xmlns:p14="http://schemas.microsoft.com/office/powerpoint/2010/main" val="409005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Этапы разработки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Разработка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45368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/>
              <a:t>Этапы разработки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229" y="1913389"/>
            <a:ext cx="3838575" cy="3964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Планирование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1476375"/>
            <a:ext cx="6667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7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/>
              <a:t>Этапы разработки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229" y="1913389"/>
            <a:ext cx="5507309" cy="44286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strike="sngStrike" dirty="0"/>
              <a:t>Планирование</a:t>
            </a:r>
            <a:endParaRPr lang="ru-RU" strike="sngStrike" dirty="0"/>
          </a:p>
          <a:p>
            <a:pPr>
              <a:lnSpc>
                <a:spcPct val="100000"/>
              </a:lnSpc>
            </a:pPr>
            <a:r>
              <a:rPr lang="ru-RU" sz="3600" dirty="0"/>
              <a:t>Создание основного функционала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99" y="1103326"/>
            <a:ext cx="6600001" cy="5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 dirty="0"/>
              <a:t>Этапы разработки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229" y="1913389"/>
            <a:ext cx="5507309" cy="44286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strike="sngStrike" dirty="0"/>
              <a:t>Планирование</a:t>
            </a:r>
          </a:p>
          <a:p>
            <a:pPr>
              <a:lnSpc>
                <a:spcPct val="110000"/>
              </a:lnSpc>
            </a:pPr>
            <a:r>
              <a:rPr lang="ru-RU" sz="2400" strike="sngStrike" dirty="0"/>
              <a:t>Создание основного функционала «Склад 15»</a:t>
            </a:r>
          </a:p>
          <a:p>
            <a:pPr>
              <a:lnSpc>
                <a:spcPct val="110000"/>
              </a:lnSpc>
            </a:pPr>
            <a:r>
              <a:rPr lang="ru-RU" sz="3600" dirty="0"/>
              <a:t>Внедрение наработок из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600" dirty="0"/>
              <a:t>«Магазина 15»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4" y="1691322"/>
            <a:ext cx="4314825" cy="43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 dirty="0"/>
              <a:t>Текущий этап разработки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87229" y="1913389"/>
            <a:ext cx="5099195" cy="44286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strike="sngStrike" dirty="0"/>
              <a:t>Планирование</a:t>
            </a:r>
          </a:p>
          <a:p>
            <a:pPr>
              <a:lnSpc>
                <a:spcPct val="100000"/>
              </a:lnSpc>
            </a:pPr>
            <a:r>
              <a:rPr lang="ru-RU" sz="2400" strike="sngStrike" dirty="0"/>
              <a:t>Создание основного функционала «Склад 15»</a:t>
            </a:r>
          </a:p>
          <a:p>
            <a:pPr>
              <a:lnSpc>
                <a:spcPct val="100000"/>
              </a:lnSpc>
            </a:pPr>
            <a:r>
              <a:rPr lang="ru-RU" sz="2400" strike="sngStrike" dirty="0"/>
              <a:t>Внедрение наработок из       «Магазина 15»</a:t>
            </a:r>
          </a:p>
          <a:p>
            <a:pPr>
              <a:lnSpc>
                <a:spcPct val="100000"/>
              </a:lnSpc>
            </a:pPr>
            <a:r>
              <a:rPr lang="ru-RU" sz="3600" b="1" dirty="0"/>
              <a:t>Доводка продукта до ритейла</a:t>
            </a: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4" y="1490662"/>
            <a:ext cx="6062493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ru-RU" sz="5400" dirty="0"/>
              <a:t>Дальнейшие этапы разработки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905000"/>
            <a:ext cx="4331970" cy="3964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strike="sngStrike" dirty="0"/>
              <a:t>Планирование</a:t>
            </a:r>
          </a:p>
          <a:p>
            <a:pPr>
              <a:lnSpc>
                <a:spcPct val="100000"/>
              </a:lnSpc>
            </a:pPr>
            <a:r>
              <a:rPr lang="ru-RU" sz="2400" strike="sngStrike" dirty="0"/>
              <a:t>Задание структуры</a:t>
            </a:r>
          </a:p>
          <a:p>
            <a:pPr>
              <a:lnSpc>
                <a:spcPct val="100000"/>
              </a:lnSpc>
            </a:pPr>
            <a:r>
              <a:rPr lang="ru-RU" sz="2400" strike="sngStrike" dirty="0"/>
              <a:t>Реализация основы продукта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Доводка продукта до ритейла</a:t>
            </a:r>
          </a:p>
          <a:p>
            <a:pPr>
              <a:lnSpc>
                <a:spcPct val="100000"/>
              </a:lnSpc>
            </a:pPr>
            <a:r>
              <a:rPr lang="ru-RU" sz="3600" b="1" dirty="0"/>
              <a:t>Оптимизация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65" y="1552575"/>
            <a:ext cx="665226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2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Краткое 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2069"/>
            <a:ext cx="9614530" cy="443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1100" dirty="0"/>
          </a:p>
          <a:p>
            <a:pPr>
              <a:lnSpc>
                <a:spcPct val="150000"/>
              </a:lnSpc>
            </a:pPr>
            <a:r>
              <a:rPr lang="ru-RU" sz="3200" dirty="0"/>
              <a:t>О продукте «Склад 15»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Текущий этап разработки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Градации лицензий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Какие конфигурации 1С будут в «Склад 15»</a:t>
            </a:r>
          </a:p>
        </p:txBody>
      </p:sp>
    </p:spTree>
    <p:extLst>
      <p:ext uri="{BB962C8B-B14F-4D97-AF65-F5344CB8AC3E}">
        <p14:creationId xmlns:p14="http://schemas.microsoft.com/office/powerpoint/2010/main" val="144488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Этапы разработки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905000"/>
            <a:ext cx="10058400" cy="39640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/>
              <a:t>Этапы разработки «Склада 15» показывают, что разработка продукта подходит к своему завершению.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/>
              <a:t>Но сроки выхода, пока не называются.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11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Градации лицензий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00632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Градации лицензий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905000"/>
            <a:ext cx="10058400" cy="3964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Минимум</a:t>
            </a:r>
          </a:p>
          <a:p>
            <a:pPr>
              <a:lnSpc>
                <a:spcPct val="150000"/>
              </a:lnSpc>
            </a:pPr>
            <a:r>
              <a:rPr lang="ru-RU" dirty="0"/>
              <a:t>Базовый</a:t>
            </a:r>
          </a:p>
          <a:p>
            <a:pPr>
              <a:lnSpc>
                <a:spcPct val="150000"/>
              </a:lnSpc>
            </a:pPr>
            <a:r>
              <a:rPr lang="ru-RU" dirty="0"/>
              <a:t>Расширенный</a:t>
            </a:r>
          </a:p>
          <a:p>
            <a:pPr>
              <a:lnSpc>
                <a:spcPct val="150000"/>
              </a:lnSpc>
            </a:pPr>
            <a:r>
              <a:rPr lang="ru-RU" dirty="0"/>
              <a:t>Полный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8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Градации лицензий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45127" y="1905000"/>
            <a:ext cx="10515599" cy="39640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36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/>
              <a:t>Градация лицензий будет идентична «Магазину 15».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/>
              <a:t>Запутаться в названиях будет сложно.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59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Поддерживаемые конфигурации в «Склад 15»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145812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45" y="533115"/>
            <a:ext cx="9994497" cy="1320800"/>
          </a:xfrm>
        </p:spPr>
        <p:txBody>
          <a:bodyPr anchor="ctr">
            <a:normAutofit fontScale="90000"/>
          </a:bodyPr>
          <a:lstStyle/>
          <a:p>
            <a:r>
              <a:rPr lang="ru-RU" sz="6000" dirty="0"/>
              <a:t>Поддерживаемые </a:t>
            </a:r>
            <a:br>
              <a:rPr lang="ru-RU" sz="6000" dirty="0"/>
            </a:br>
            <a:r>
              <a:rPr lang="ru-RU" sz="6000" dirty="0"/>
              <a:t>конфигурации в «Склад 15»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164" y="1929468"/>
            <a:ext cx="10992485" cy="40919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торговлей 11.2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торговлей 11.3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небольшой фирмой 1.6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торговлей алкогольной продукцией 11.2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3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Итого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845734"/>
            <a:ext cx="10404026" cy="402336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/>
              <a:t>«Склад 15» – продукт предназначен для автоматизации складских операций на ТСД с  товаром на штрихкодах.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/>
              <a:t>Будет возможность работы с ЕГАИС, ячейками.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3600" dirty="0"/>
              <a:t>«Склад 15» - передовой продукт компании </a:t>
            </a:r>
            <a:r>
              <a:rPr lang="ru-RU" sz="3600" dirty="0" err="1"/>
              <a:t>Клеверенс</a:t>
            </a:r>
            <a:r>
              <a:rPr lang="ru-RU" sz="3600" dirty="0"/>
              <a:t>, и получит должное развитие после своего выхода.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338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2961" y="209156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Осталось дождаться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Склад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2" y="1266811"/>
            <a:ext cx="10080153" cy="54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SMARTS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«Склад 15»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34183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5400" dirty="0"/>
              <a:t>О продукте «Склад 15»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2069"/>
            <a:ext cx="9614530" cy="44358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3200" dirty="0"/>
              <a:t>Информация о продукте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Где может применяться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Функционал на момент выхода</a:t>
            </a:r>
          </a:p>
        </p:txBody>
      </p:sp>
    </p:spTree>
    <p:extLst>
      <p:ext uri="{BB962C8B-B14F-4D97-AF65-F5344CB8AC3E}">
        <p14:creationId xmlns:p14="http://schemas.microsoft.com/office/powerpoint/2010/main" val="230925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Информация о продукте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237914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Mobile SMARTS</a:t>
            </a:r>
            <a:r>
              <a:rPr lang="ru-RU" sz="5400" dirty="0"/>
              <a:t>: «Склад 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dirty="0"/>
              <a:t>Специализированное программное обеспечение для мобильных устройств со встроенным сканером штрихкодов. </a:t>
            </a:r>
          </a:p>
          <a:p>
            <a:pPr marL="0" indent="0" algn="l">
              <a:lnSpc>
                <a:spcPct val="150000"/>
              </a:lnSpc>
              <a:buNone/>
            </a:pPr>
            <a:endParaRPr lang="ru-RU" sz="700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Продукт из новой линейки наряду с Магазин 15 и Курьер, который должен позволить быстро автоматизировать, оптимизировать рабочие места и бизнес процессы по учету товара на Складах. Например, приемку товара по ячейкам или инвентаризацию ячеистого склада несколькими кладовщиками. Поддерживает учет алкоголя в рамках ЕГАИС!</a:t>
            </a:r>
          </a:p>
          <a:p>
            <a:pPr marL="0" indent="0" algn="l">
              <a:lnSpc>
                <a:spcPct val="150000"/>
              </a:lnSpc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5824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Места применения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применений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16741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400" dirty="0"/>
              <a:t>Где применить «Склад 15»?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97280" y="1877438"/>
            <a:ext cx="4912995" cy="39916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6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Склады различной сложности и товарным наполнением.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29" y="1691322"/>
            <a:ext cx="6265071" cy="41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 «Склада 15»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85597831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13925</TotalTime>
  <Words>448</Words>
  <Application>Microsoft Office PowerPoint</Application>
  <PresentationFormat>Широкоэкранный</PresentationFormat>
  <Paragraphs>128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Wingdings 2</vt:lpstr>
      <vt:lpstr>HDOfficeLightV0</vt:lpstr>
      <vt:lpstr>1_HDOfficeLightV0</vt:lpstr>
      <vt:lpstr>Презентация PowerPoint</vt:lpstr>
      <vt:lpstr>Краткое содержание</vt:lpstr>
      <vt:lpstr>Mobile SMARTS:  «Склад 15»</vt:lpstr>
      <vt:lpstr>О продукте «Склад 15»</vt:lpstr>
      <vt:lpstr>Информация о продукте</vt:lpstr>
      <vt:lpstr>Mobile SMARTS: «Склад 15»</vt:lpstr>
      <vt:lpstr>Места применения</vt:lpstr>
      <vt:lpstr>Где применить «Склад 15»? </vt:lpstr>
      <vt:lpstr>Функционал «Склада 15»</vt:lpstr>
      <vt:lpstr>Функционал «Склада 15»</vt:lpstr>
      <vt:lpstr>Функционал «Склада 15»</vt:lpstr>
      <vt:lpstr>Функционал «Склада 15»</vt:lpstr>
      <vt:lpstr>Функционал «Склада 15»</vt:lpstr>
      <vt:lpstr>Этапы разработки</vt:lpstr>
      <vt:lpstr>Этапы разработки</vt:lpstr>
      <vt:lpstr>Этапы разработки</vt:lpstr>
      <vt:lpstr>Этапы разработки</vt:lpstr>
      <vt:lpstr>Текущий этап разработки</vt:lpstr>
      <vt:lpstr>Дальнейшие этапы разработки</vt:lpstr>
      <vt:lpstr>Этапы разработки</vt:lpstr>
      <vt:lpstr>Градации лицензий</vt:lpstr>
      <vt:lpstr>Градации лицензий</vt:lpstr>
      <vt:lpstr>Градации лицензий</vt:lpstr>
      <vt:lpstr>Поддерживаемые конфигурации в «Склад 15»</vt:lpstr>
      <vt:lpstr>Поддерживаемые  конфигурации в «Склад 15»</vt:lpstr>
      <vt:lpstr>Итого</vt:lpstr>
      <vt:lpstr>Осталось дождаться «Склад 15»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Ruslan</cp:lastModifiedBy>
  <cp:revision>328</cp:revision>
  <dcterms:created xsi:type="dcterms:W3CDTF">2016-04-22T13:44:34Z</dcterms:created>
  <dcterms:modified xsi:type="dcterms:W3CDTF">2017-05-04T09:58:09Z</dcterms:modified>
</cp:coreProperties>
</file>